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9" r:id="rId5"/>
    <p:sldId id="288" r:id="rId6"/>
    <p:sldId id="257" r:id="rId7"/>
    <p:sldId id="268" r:id="rId8"/>
    <p:sldId id="265" r:id="rId9"/>
    <p:sldId id="276" r:id="rId10"/>
    <p:sldId id="263" r:id="rId11"/>
    <p:sldId id="283" r:id="rId12"/>
    <p:sldId id="264" r:id="rId13"/>
    <p:sldId id="267" r:id="rId14"/>
    <p:sldId id="262" r:id="rId15"/>
    <p:sldId id="261" r:id="rId1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4131F3-5DBE-4B84-8CDB-F670F5D2953D}" v="156" dt="2024-10-23T10:48:00.183"/>
    <p1510:client id="{F1B8050D-427C-42AB-A2F8-287CAEBD7D83}" v="1" dt="2024-10-23T15:30:28.694"/>
    <p1510:client id="{F9094FFF-85DE-48C2-BD8C-89EC61D61967}" v="250" dt="2024-10-22T22:09:54.201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DA63CEE3-1E53-4904-B7C8-7FD6CACB5D77}" type="datetime1">
              <a:rPr lang="es-ES" smtClean="0"/>
              <a:t>29/10/2024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fld id="{5C694D8B-FFEA-4204-BB22-626A8A05557B}" type="datetime1">
              <a:rPr lang="es-ES" smtClean="0"/>
              <a:pPr/>
              <a:t>29/10/2024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CC5DA344-5FA2-43F7-9D95-CA56C82B08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88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047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29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76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04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08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85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C5DA344-5FA2-43F7-9D95-CA56C82B080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79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rtlCol="0" anchor="b" anchorCtr="0">
            <a:noAutofit/>
          </a:bodyPr>
          <a:lstStyle>
            <a:lvl1pPr algn="l">
              <a:defRPr lang="es-ES" sz="44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 rtlCol="0">
            <a:normAutofit/>
          </a:bodyPr>
          <a:lstStyle>
            <a:lvl1pPr marL="0" indent="0" algn="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es-ES" sz="1800"/>
            </a:lvl1pPr>
            <a:lvl2pPr>
              <a:spcBef>
                <a:spcPts val="1000"/>
              </a:spcBef>
              <a:spcAft>
                <a:spcPts val="500"/>
              </a:spcAft>
              <a:defRPr lang="es-ES" sz="1600"/>
            </a:lvl2pPr>
            <a:lvl3pPr>
              <a:spcBef>
                <a:spcPts val="1000"/>
              </a:spcBef>
              <a:spcAft>
                <a:spcPts val="500"/>
              </a:spcAft>
              <a:defRPr lang="es-ES" sz="1400"/>
            </a:lvl3pPr>
            <a:lvl4pPr>
              <a:spcBef>
                <a:spcPts val="1000"/>
              </a:spcBef>
              <a:spcAft>
                <a:spcPts val="500"/>
              </a:spcAft>
              <a:defRPr lang="es-ES" sz="1200"/>
            </a:lvl4pPr>
            <a:lvl5pPr>
              <a:spcBef>
                <a:spcPts val="1000"/>
              </a:spcBef>
              <a:spcAft>
                <a:spcPts val="500"/>
              </a:spcAft>
              <a:defRPr lang="es-ES" sz="12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8" name="Marcador de posición de tabla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s-ES" sz="2000" dirty="0"/>
            </a:lvl1pPr>
          </a:lstStyle>
          <a:p>
            <a:pPr rtl="0"/>
            <a:r>
              <a:rPr lang="es-ES"/>
              <a:t>Haga clic en el icono para agregar una tabla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es-ES" sz="1800"/>
            </a:lvl1pPr>
            <a:lvl2pPr>
              <a:spcBef>
                <a:spcPts val="1000"/>
              </a:spcBef>
              <a:spcAft>
                <a:spcPts val="500"/>
              </a:spcAft>
              <a:defRPr lang="es-ES" sz="1800"/>
            </a:lvl2pPr>
            <a:lvl3pPr>
              <a:spcBef>
                <a:spcPts val="1000"/>
              </a:spcBef>
              <a:spcAft>
                <a:spcPts val="500"/>
              </a:spcAft>
              <a:defRPr lang="es-ES" sz="1800"/>
            </a:lvl3pPr>
            <a:lvl4pPr>
              <a:spcBef>
                <a:spcPts val="1000"/>
              </a:spcBef>
              <a:spcAft>
                <a:spcPts val="500"/>
              </a:spcAft>
              <a:defRPr lang="es-ES" sz="1800"/>
            </a:lvl4pPr>
            <a:lvl5pPr>
              <a:spcBef>
                <a:spcPts val="1000"/>
              </a:spcBef>
              <a:spcAft>
                <a:spcPts val="500"/>
              </a:spcAft>
              <a:defRPr lang="es-ES" sz="18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es-ES" sz="1800"/>
            </a:lvl1pPr>
            <a:lvl2pPr>
              <a:spcBef>
                <a:spcPts val="1000"/>
              </a:spcBef>
              <a:spcAft>
                <a:spcPts val="500"/>
              </a:spcAft>
              <a:defRPr lang="es-ES" sz="1600"/>
            </a:lvl2pPr>
            <a:lvl3pPr>
              <a:spcBef>
                <a:spcPts val="1000"/>
              </a:spcBef>
              <a:spcAft>
                <a:spcPts val="500"/>
              </a:spcAft>
              <a:defRPr lang="es-ES" sz="1400"/>
            </a:lvl3pPr>
            <a:lvl4pPr>
              <a:spcBef>
                <a:spcPts val="1000"/>
              </a:spcBef>
              <a:spcAft>
                <a:spcPts val="500"/>
              </a:spcAft>
              <a:defRPr lang="es-ES" sz="1200"/>
            </a:lvl4pPr>
            <a:lvl5pPr>
              <a:spcBef>
                <a:spcPts val="1000"/>
              </a:spcBef>
              <a:spcAft>
                <a:spcPts val="500"/>
              </a:spcAft>
              <a:defRPr lang="es-ES" sz="12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7588714-FE55-FCEF-78C2-2A4D11ECD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AF6BF02-4CD8-261B-BE58-05677EB9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1AF1F17-7A1F-BCA2-15C0-417928B4E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F0ADE0B-D150-E72B-EE9A-E5EFDBC6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BBCDD5A-A3C4-DF4F-74AD-CAF0F465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30AE4-C878-DFAB-EDA5-36B97176D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61487B2-0348-2FFC-03FB-6508B6FD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8" name="Marcador de posición de tabla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2125262"/>
            <a:ext cx="10515600" cy="3675944"/>
          </a:xfrm>
        </p:spPr>
        <p:txBody>
          <a:bodyPr rtlCol="0">
            <a:normAutofit/>
          </a:bodyPr>
          <a:lstStyle>
            <a:lvl1pPr marL="0" indent="0" algn="ct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tabla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 rtlCol="0">
            <a:normAutofit/>
          </a:bodyPr>
          <a:lstStyle>
            <a:lvl1pPr marL="0" indent="0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rtlCol="0" anchor="b">
            <a:noAutofit/>
          </a:bodyPr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lang="es-ES"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lang="es-ES"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lang="es-ES"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lang="es-ES"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lang="es-ES"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rtlCol="0"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s-ES"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lang="es-ES"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lang="es-ES"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lang="es-ES"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lang="es-ES" sz="12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 rtlCol="0">
            <a:normAutofit/>
          </a:bodyPr>
          <a:lstStyle>
            <a:lvl1pPr marL="0" indent="0" algn="ct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rtlCol="0" anchor="b">
            <a:noAutofit/>
          </a:bodyPr>
          <a:lstStyle>
            <a:lvl1pPr algn="ctr">
              <a:defRPr lang="es-ES" sz="44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 rtlCol="0">
            <a:noAutofit/>
          </a:bodyPr>
          <a:lstStyle>
            <a:lvl1pPr marL="0" indent="0" algn="ct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subtítulo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rtlCol="0" anchor="b">
            <a:noAutofit/>
          </a:bodyPr>
          <a:lstStyle>
            <a:lvl1pPr algn="l">
              <a:defRPr lang="es-ES" sz="4400"/>
            </a:lvl1pPr>
          </a:lstStyle>
          <a:p>
            <a:pPr rtl="0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 rtlCol="0">
            <a:noAutofit/>
          </a:bodyPr>
          <a:lstStyle>
            <a:lvl1pPr marL="0" indent="0" algn="l">
              <a:buNone/>
              <a:defRPr lang="es-ES"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agregar un subtítulo</a:t>
            </a:r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 rtlCol="0">
            <a:normAutofit/>
          </a:bodyPr>
          <a:lstStyle>
            <a:lvl1pPr marL="0" indent="0" algn="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 rtlCol="0">
            <a:normAutofit/>
          </a:bodyPr>
          <a:lstStyle>
            <a:lvl1pPr marL="0" indent="0" algn="ct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 rtlCol="0"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lang="es-ES" sz="1800"/>
            </a:lvl1pPr>
            <a:lvl2pPr>
              <a:spcBef>
                <a:spcPts val="1000"/>
              </a:spcBef>
              <a:spcAft>
                <a:spcPts val="1500"/>
              </a:spcAft>
              <a:defRPr lang="es-ES" sz="1800"/>
            </a:lvl2pPr>
            <a:lvl3pPr>
              <a:spcBef>
                <a:spcPts val="1000"/>
              </a:spcBef>
              <a:spcAft>
                <a:spcPts val="1500"/>
              </a:spcAft>
              <a:defRPr lang="es-ES" sz="1800"/>
            </a:lvl3pPr>
            <a:lvl4pPr>
              <a:spcBef>
                <a:spcPts val="1000"/>
              </a:spcBef>
              <a:spcAft>
                <a:spcPts val="1500"/>
              </a:spcAft>
              <a:defRPr lang="es-ES" sz="1800"/>
            </a:lvl4pPr>
            <a:lvl5pPr>
              <a:spcBef>
                <a:spcPts val="1000"/>
              </a:spcBef>
              <a:spcAft>
                <a:spcPts val="1500"/>
              </a:spcAft>
              <a:defRPr lang="es-ES" sz="18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>
              <a:ln>
                <a:noFill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rtlCol="0" anchor="b">
            <a:noAutofit/>
          </a:bodyPr>
          <a:lstStyle>
            <a:lvl1pPr algn="ctr">
              <a:defRPr lang="es-ES" sz="44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 rtlCol="0">
            <a:noAutofit/>
          </a:bodyPr>
          <a:lstStyle>
            <a:lvl1pPr marL="0" indent="0" algn="ctr">
              <a:buNone/>
              <a:defRPr lang="es-ES"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agregar un subtítulo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es-ES" sz="1800"/>
            </a:lvl1pPr>
            <a:lvl2pPr marL="0">
              <a:spcBef>
                <a:spcPts val="1000"/>
              </a:spcBef>
              <a:spcAft>
                <a:spcPts val="500"/>
              </a:spcAft>
              <a:defRPr lang="es-ES" sz="1800"/>
            </a:lvl2pPr>
            <a:lvl3pPr marL="457200">
              <a:spcBef>
                <a:spcPts val="1000"/>
              </a:spcBef>
              <a:spcAft>
                <a:spcPts val="500"/>
              </a:spcAft>
              <a:defRPr lang="es-ES" sz="1800"/>
            </a:lvl3pPr>
            <a:lvl4pPr marL="685800">
              <a:spcBef>
                <a:spcPts val="1000"/>
              </a:spcBef>
              <a:spcAft>
                <a:spcPts val="500"/>
              </a:spcAft>
              <a:defRPr lang="es-ES" sz="1800"/>
            </a:lvl4pPr>
            <a:lvl5pPr marL="914400">
              <a:spcBef>
                <a:spcPts val="1000"/>
              </a:spcBef>
              <a:spcAft>
                <a:spcPts val="500"/>
              </a:spcAft>
              <a:defRPr lang="es-ES" sz="18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es-ES" sz="1800"/>
            </a:lvl1pPr>
            <a:lvl2pPr marL="0">
              <a:spcBef>
                <a:spcPts val="1000"/>
              </a:spcBef>
              <a:spcAft>
                <a:spcPts val="500"/>
              </a:spcAft>
              <a:defRPr lang="es-ES" sz="1800"/>
            </a:lvl2pPr>
            <a:lvl3pPr marL="457200">
              <a:spcBef>
                <a:spcPts val="1000"/>
              </a:spcBef>
              <a:spcAft>
                <a:spcPts val="500"/>
              </a:spcAft>
              <a:defRPr lang="es-ES" sz="1800"/>
            </a:lvl3pPr>
            <a:lvl4pPr marL="685800">
              <a:spcBef>
                <a:spcPts val="1000"/>
              </a:spcBef>
              <a:spcAft>
                <a:spcPts val="500"/>
              </a:spcAft>
              <a:defRPr lang="es-ES" sz="1800"/>
            </a:lvl4pPr>
            <a:lvl5pPr marL="914400">
              <a:spcBef>
                <a:spcPts val="1000"/>
              </a:spcBef>
              <a:spcAft>
                <a:spcPts val="500"/>
              </a:spcAft>
              <a:defRPr lang="es-ES" sz="18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 rtlCol="0"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lang="es-ES"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lang="es-ES"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lang="es-ES"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lang="es-ES"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lang="es-ES" sz="18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es-ES" sz="1800"/>
            </a:lvl1pPr>
            <a:lvl2pPr marL="0">
              <a:spcBef>
                <a:spcPts val="1000"/>
              </a:spcBef>
              <a:spcAft>
                <a:spcPts val="500"/>
              </a:spcAft>
              <a:defRPr lang="es-ES" sz="1800"/>
            </a:lvl2pPr>
            <a:lvl3pPr marL="457200">
              <a:spcBef>
                <a:spcPts val="1000"/>
              </a:spcBef>
              <a:spcAft>
                <a:spcPts val="500"/>
              </a:spcAft>
              <a:defRPr lang="es-ES" sz="1800"/>
            </a:lvl3pPr>
            <a:lvl4pPr marL="685800">
              <a:spcBef>
                <a:spcPts val="1000"/>
              </a:spcBef>
              <a:spcAft>
                <a:spcPts val="500"/>
              </a:spcAft>
              <a:defRPr lang="es-ES" sz="1800"/>
            </a:lvl4pPr>
            <a:lvl5pPr marL="914400">
              <a:spcBef>
                <a:spcPts val="1000"/>
              </a:spcBef>
              <a:spcAft>
                <a:spcPts val="500"/>
              </a:spcAft>
              <a:defRPr lang="es-ES" sz="18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+ ima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rtlCol="0" anchor="b" anchorCtr="0">
            <a:noAutofit/>
          </a:bodyPr>
          <a:lstStyle>
            <a:lvl1pPr>
              <a:defRPr lang="es-ES" sz="3600"/>
            </a:lvl1pPr>
          </a:lstStyle>
          <a:p>
            <a:pPr rtl="0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es-ES" sz="1800"/>
            </a:lvl1pPr>
            <a:lvl2pPr>
              <a:spcBef>
                <a:spcPts val="1000"/>
              </a:spcBef>
              <a:spcAft>
                <a:spcPts val="500"/>
              </a:spcAft>
              <a:defRPr lang="es-ES" sz="1600"/>
            </a:lvl2pPr>
            <a:lvl3pPr>
              <a:spcBef>
                <a:spcPts val="1000"/>
              </a:spcBef>
              <a:spcAft>
                <a:spcPts val="500"/>
              </a:spcAft>
              <a:defRPr lang="es-ES" sz="1400"/>
            </a:lvl3pPr>
            <a:lvl4pPr>
              <a:spcBef>
                <a:spcPts val="1000"/>
              </a:spcBef>
              <a:spcAft>
                <a:spcPts val="500"/>
              </a:spcAft>
              <a:defRPr lang="es-ES" sz="1200"/>
            </a:lvl4pPr>
            <a:lvl5pPr>
              <a:spcBef>
                <a:spcPts val="1000"/>
              </a:spcBef>
              <a:spcAft>
                <a:spcPts val="500"/>
              </a:spcAft>
              <a:defRPr lang="es-ES" sz="12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D6D8061D-18C3-4F4F-85EF-561633F58754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000" i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monesteve.com/arquitectura/rehabilitacion/bombas-gens/" TargetMode="External"/><Relationship Id="rId3" Type="http://schemas.openxmlformats.org/officeDocument/2006/relationships/image" Target="../media/image30.jpeg"/><Relationship Id="rId7" Type="http://schemas.openxmlformats.org/officeDocument/2006/relationships/hyperlink" Target="https://www.ramonesteve.com/producto/tipo/iluminacio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ramonesteve.com/arquitectura/residencial/casa-la-finca/" TargetMode="External"/><Relationship Id="rId11" Type="http://schemas.openxmlformats.org/officeDocument/2006/relationships/hyperlink" Target="https://www.metalocus.es/es/noticias/bombas-gens-restauracion-de-un-edificio-industrial-art-deco-por-ramon-esteve-estudio" TargetMode="External"/><Relationship Id="rId5" Type="http://schemas.openxmlformats.org/officeDocument/2006/relationships/hyperlink" Target="https://decoracion.trendencias.com/casas/casa-el-bosque-otra-genial-creacion-de-ramon-esteve" TargetMode="External"/><Relationship Id="rId10" Type="http://schemas.openxmlformats.org/officeDocument/2006/relationships/hyperlink" Target="https://arquitecturayempresa.es/noticia/rehabilitacion-de-bombas-gens-por-eduardo-de-miguel-y-ramon-esteve-arquitectos" TargetMode="External"/><Relationship Id="rId4" Type="http://schemas.openxmlformats.org/officeDocument/2006/relationships/hyperlink" Target="https://forbes.es/start-ups/53912/ramon-esteve-vivimos-un-momento-en-el-que-se-valora-mas-la-experiencia-que-la-pertenencia-y-la-durabilidad-y-la-arquitectura-se-ve-afectada-por-ello/" TargetMode="External"/><Relationship Id="rId9" Type="http://schemas.openxmlformats.org/officeDocument/2006/relationships/hyperlink" Target="https://www.experimenta.es/noticias/arquitectura/ramon-esteve-convierte-la-antigua-fabrica-bombas-gens-en-un-centro-de-art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>
              <a:lnSpc>
                <a:spcPct val="100000"/>
              </a:lnSpc>
            </a:pPr>
            <a:r>
              <a:rPr lang="es-ES"/>
              <a:t>Ramón </a:t>
            </a:r>
            <a:r>
              <a:rPr lang="es-ES" err="1"/>
              <a:t>esteve</a:t>
            </a:r>
          </a:p>
        </p:txBody>
      </p:sp>
      <p:pic>
        <p:nvPicPr>
          <p:cNvPr id="13" name="Marcador de posición de imagen 12" descr="Ramón Esteve: “Vivimos un momento en el que se valora más la experiencia  que la pertenencia y la durabilidad, y la arquitectura se ve afectada por  ello” - Forbes España">
            <a:extLst>
              <a:ext uri="{FF2B5EF4-FFF2-40B4-BE49-F238E27FC236}">
                <a16:creationId xmlns:a16="http://schemas.microsoft.com/office/drawing/2014/main" id="{379BE13E-CF96-1731-43B1-3EF6497FF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083" r="18083"/>
          <a:stretch/>
        </p:blipFill>
        <p:spPr/>
      </p:pic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amón Esteve rehabilita el nuevo Bombas Gens Centre d'Art de Valencia">
            <a:extLst>
              <a:ext uri="{FF2B5EF4-FFF2-40B4-BE49-F238E27FC236}">
                <a16:creationId xmlns:a16="http://schemas.microsoft.com/office/drawing/2014/main" id="{0BDD6DAA-2306-D40B-211F-CB1ACA42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26" y="2650213"/>
            <a:ext cx="4973982" cy="2938007"/>
          </a:xfrm>
          <a:prstGeom prst="rect">
            <a:avLst/>
          </a:prstGeom>
        </p:spPr>
      </p:pic>
      <p:pic>
        <p:nvPicPr>
          <p:cNvPr id="4" name="Imagen 3" descr="Bombas Gens se convierte en &quot;aula&quot; para proyectos educativos de largo  recorrido">
            <a:extLst>
              <a:ext uri="{FF2B5EF4-FFF2-40B4-BE49-F238E27FC236}">
                <a16:creationId xmlns:a16="http://schemas.microsoft.com/office/drawing/2014/main" id="{475FF56B-3587-93C3-71FB-F584DB80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096" y="936514"/>
            <a:ext cx="4234069" cy="34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rtlCol="0" anchor="b"/>
          <a:lstStyle>
            <a:defPPr>
              <a:defRPr lang="es-ES"/>
            </a:defPPr>
          </a:lstStyle>
          <a:p>
            <a:pPr rtl="0"/>
            <a:r>
              <a:rPr lang="es-ES"/>
              <a:t>MUCHAS GRACIAS</a:t>
            </a:r>
          </a:p>
        </p:txBody>
      </p:sp>
      <p:pic>
        <p:nvPicPr>
          <p:cNvPr id="9" name="Imagen 8" descr="Abre sus puertas Bombas Gens, llamado a ser el centro de referencia del  arte contemporáneo en Valencia">
            <a:extLst>
              <a:ext uri="{FF2B5EF4-FFF2-40B4-BE49-F238E27FC236}">
                <a16:creationId xmlns:a16="http://schemas.microsoft.com/office/drawing/2014/main" id="{B4535359-095A-7DE7-B649-53C93A292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51" t="125" r="27978" b="-485"/>
          <a:stretch/>
        </p:blipFill>
        <p:spPr>
          <a:xfrm>
            <a:off x="1105" y="-2140"/>
            <a:ext cx="5706568" cy="68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20" y="-418465"/>
            <a:ext cx="6930838" cy="1505493"/>
          </a:xfrm>
          <a:noFill/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BIBLIOGRAFÍA:</a:t>
            </a:r>
          </a:p>
        </p:txBody>
      </p:sp>
      <p:pic>
        <p:nvPicPr>
          <p:cNvPr id="24" name="Marcador de posición de imagen 7" descr="Vista hacia arriba de edificios alto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9819" y="1276960"/>
            <a:ext cx="6931406" cy="5481869"/>
          </a:xfrm>
          <a:noFill/>
        </p:spPr>
        <p:txBody>
          <a:bodyPr vert="horz" lIns="91440" tIns="45720" rIns="91440" bIns="45720" rtlCol="0" anchor="t">
            <a:normAutofit fontScale="62500" lnSpcReduction="20000"/>
          </a:bodyPr>
          <a:lstStyle>
            <a:defPPr>
              <a:defRPr lang="es-ES"/>
            </a:defPPr>
          </a:lstStyle>
          <a:p>
            <a:r>
              <a:rPr lang="es-ES">
                <a:ea typeface="+mn-lt"/>
                <a:cs typeface="+mn-lt"/>
                <a:hlinkClick r:id="rId4"/>
              </a:rPr>
              <a:t>Ramón Esteve: “Vivimos un momento en el que se valora más la experiencia que la pertenencia y la durabilidad, y la arquitectura se ve afectada por ello” - Forbes España</a:t>
            </a:r>
            <a:endParaRPr lang="es-ES"/>
          </a:p>
          <a:p>
            <a:r>
              <a:rPr lang="es-ES">
                <a:ea typeface="+mn-lt"/>
                <a:cs typeface="+mn-lt"/>
                <a:hlinkClick r:id="rId5"/>
              </a:rPr>
              <a:t>Casa El Bosque. Otra genial creación de Ramón Esteve</a:t>
            </a:r>
            <a:endParaRPr lang="es-ES"/>
          </a:p>
          <a:p>
            <a:r>
              <a:rPr lang="es-ES">
                <a:ea typeface="+mn-lt"/>
                <a:cs typeface="+mn-lt"/>
                <a:hlinkClick r:id="rId6"/>
              </a:rPr>
              <a:t>Casa La Finca – Ramon Esteve Estudio</a:t>
            </a:r>
            <a:endParaRPr lang="es-ES"/>
          </a:p>
          <a:p>
            <a:r>
              <a:rPr lang="es-ES">
                <a:ea typeface="+mn-lt"/>
                <a:cs typeface="+mn-lt"/>
                <a:hlinkClick r:id="rId7"/>
              </a:rPr>
              <a:t>Iluminación – Ramon Esteve Estudio</a:t>
            </a:r>
          </a:p>
          <a:p>
            <a:r>
              <a:rPr lang="es-ES">
                <a:ea typeface="+mn-lt"/>
                <a:cs typeface="+mn-lt"/>
                <a:hlinkClick r:id="rId8"/>
              </a:rPr>
              <a:t>Bombas Gens – Ramon Esteve Estudio</a:t>
            </a:r>
          </a:p>
          <a:p>
            <a:r>
              <a:rPr lang="es-ES">
                <a:ea typeface="+mn-lt"/>
                <a:cs typeface="+mn-lt"/>
                <a:hlinkClick r:id="rId9"/>
              </a:rPr>
              <a:t>Ramón Esteve convierte la antigua fábrica Bombas Gens en un centro de arte | Experimenta</a:t>
            </a:r>
          </a:p>
          <a:p>
            <a:r>
              <a:rPr lang="es-ES">
                <a:ea typeface="+mn-lt"/>
                <a:cs typeface="+mn-lt"/>
                <a:hlinkClick r:id="rId10"/>
              </a:rPr>
              <a:t>Rehabilitación de Bombas Gens, por Eduardo de Miguel y Ramón Esteve Arquitectos | Arquitectura</a:t>
            </a:r>
          </a:p>
          <a:p>
            <a:r>
              <a:rPr lang="es-ES">
                <a:ea typeface="+mn-lt"/>
                <a:cs typeface="+mn-lt"/>
                <a:hlinkClick r:id="rId11"/>
              </a:rPr>
              <a:t>Bombas Gens, restauración de un edificio industrial Art Déco por Ramón Esteve Estudio | METALOCUS</a:t>
            </a:r>
          </a:p>
          <a:p>
            <a:r>
              <a:rPr lang="es-ES">
                <a:ea typeface="+mn-lt"/>
                <a:cs typeface="+mn-lt"/>
                <a:hlinkClick r:id="rId11"/>
              </a:rPr>
              <a:t>Bombas Gens, restauración de un edificio industrial Art Déco por Ramón Esteve Estudio | METALOCUS</a:t>
            </a:r>
          </a:p>
          <a:p>
            <a:r>
              <a:rPr lang="es-ES">
                <a:ea typeface="+mn-lt"/>
                <a:cs typeface="+mn-lt"/>
                <a:hlinkClick r:id="rId11"/>
              </a:rPr>
              <a:t>Bombas Gens, restauración de un edificio industrial Art Déco por Ramón Esteve Estudio | METALOCUS</a:t>
            </a:r>
          </a:p>
          <a:p>
            <a:r>
              <a:rPr lang="es-ES">
                <a:ea typeface="+mn-lt"/>
                <a:cs typeface="+mn-lt"/>
                <a:hlinkClick r:id="rId8"/>
              </a:rPr>
              <a:t>Bombas Gens – Ramon Esteve Estudio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 </a:t>
            </a:r>
          </a:p>
        </p:txBody>
      </p:sp>
      <p:pic>
        <p:nvPicPr>
          <p:cNvPr id="12" name="Imagen 11" descr="Ramon Esteve Estudio – Lugares donde apetece vivir">
            <a:extLst>
              <a:ext uri="{FF2B5EF4-FFF2-40B4-BE49-F238E27FC236}">
                <a16:creationId xmlns:a16="http://schemas.microsoft.com/office/drawing/2014/main" id="{406E85D3-C784-2285-BE2E-F98E2ED9A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78" y="639757"/>
            <a:ext cx="5430792" cy="2592268"/>
          </a:xfrm>
          <a:prstGeom prst="rect">
            <a:avLst/>
          </a:prstGeom>
        </p:spPr>
      </p:pic>
      <p:pic>
        <p:nvPicPr>
          <p:cNvPr id="13" name="Imagen 12" descr="Casa La Finca – Ramon Esteve Estudio">
            <a:extLst>
              <a:ext uri="{FF2B5EF4-FFF2-40B4-BE49-F238E27FC236}">
                <a16:creationId xmlns:a16="http://schemas.microsoft.com/office/drawing/2014/main" id="{FD34AAF9-FC17-0C0D-9AE3-CBD461139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45" y="446877"/>
            <a:ext cx="3021226" cy="2978030"/>
          </a:xfrm>
          <a:prstGeom prst="rect">
            <a:avLst/>
          </a:prstGeom>
        </p:spPr>
      </p:pic>
      <p:pic>
        <p:nvPicPr>
          <p:cNvPr id="14" name="Imagen 13" descr="Casa El Bosque. Otra genial creación de Ramón Esteve">
            <a:extLst>
              <a:ext uri="{FF2B5EF4-FFF2-40B4-BE49-F238E27FC236}">
                <a16:creationId xmlns:a16="http://schemas.microsoft.com/office/drawing/2014/main" id="{850B12E3-12AE-B66C-951A-C25814F00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967" y="3437155"/>
            <a:ext cx="3762632" cy="24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Bombas Gens – Ramon Esteve Estudio">
            <a:extLst>
              <a:ext uri="{FF2B5EF4-FFF2-40B4-BE49-F238E27FC236}">
                <a16:creationId xmlns:a16="http://schemas.microsoft.com/office/drawing/2014/main" id="{203F6A5D-7A70-CFC6-D0ED-5A279138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724" y="275451"/>
            <a:ext cx="5214550" cy="3259094"/>
          </a:xfrm>
          <a:prstGeom prst="rect">
            <a:avLst/>
          </a:prstGeom>
        </p:spPr>
      </p:pic>
      <p:pic>
        <p:nvPicPr>
          <p:cNvPr id="7" name="Imagen 6" descr="Ramón Esteve convierte la antigua fábrica Bombas Gens en un centro de arte  | Experimenta">
            <a:extLst>
              <a:ext uri="{FF2B5EF4-FFF2-40B4-BE49-F238E27FC236}">
                <a16:creationId xmlns:a16="http://schemas.microsoft.com/office/drawing/2014/main" id="{E9B44D98-66CC-C14B-A96B-A04DC74FA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62" y="3833225"/>
            <a:ext cx="3742037" cy="2486683"/>
          </a:xfrm>
          <a:prstGeom prst="rect">
            <a:avLst/>
          </a:prstGeom>
        </p:spPr>
      </p:pic>
      <p:pic>
        <p:nvPicPr>
          <p:cNvPr id="2" name="Imagen 1" descr="La victoria final de Bombas Gens sobre el espacio y el tiempo - Economia3">
            <a:extLst>
              <a:ext uri="{FF2B5EF4-FFF2-40B4-BE49-F238E27FC236}">
                <a16:creationId xmlns:a16="http://schemas.microsoft.com/office/drawing/2014/main" id="{0C6F656E-E945-6A9B-3D38-6924CCA32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922" y="3707777"/>
            <a:ext cx="3737112" cy="24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aniel-Rueda_Bombas-Gens_Visita-septiembre_Bodega-7">
            <a:extLst>
              <a:ext uri="{FF2B5EF4-FFF2-40B4-BE49-F238E27FC236}">
                <a16:creationId xmlns:a16="http://schemas.microsoft.com/office/drawing/2014/main" id="{F797AB9B-BF48-F030-90B7-3AB65BC4F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11" y="540484"/>
            <a:ext cx="2475471" cy="2873194"/>
          </a:xfrm>
          <a:prstGeom prst="rect">
            <a:avLst/>
          </a:prstGeom>
        </p:spPr>
      </p:pic>
      <p:pic>
        <p:nvPicPr>
          <p:cNvPr id="4" name="Imagen 3" descr="Imagen que contiene interior, edificio, piedra, hecho de madera&#10;&#10;Descripción generada automáticamente">
            <a:extLst>
              <a:ext uri="{FF2B5EF4-FFF2-40B4-BE49-F238E27FC236}">
                <a16:creationId xmlns:a16="http://schemas.microsoft.com/office/drawing/2014/main" id="{D5FAEB73-50C9-FD7F-39F6-C5D8012F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04" y="2912641"/>
            <a:ext cx="2267904" cy="3412138"/>
          </a:xfrm>
          <a:prstGeom prst="rect">
            <a:avLst/>
          </a:prstGeom>
        </p:spPr>
      </p:pic>
      <p:pic>
        <p:nvPicPr>
          <p:cNvPr id="5" name="Imagen 4" descr="Así es el refugio de la Guerra Civil que Bombas Gens esconde en su interior  - Fundació per Amor a l Art">
            <a:extLst>
              <a:ext uri="{FF2B5EF4-FFF2-40B4-BE49-F238E27FC236}">
                <a16:creationId xmlns:a16="http://schemas.microsoft.com/office/drawing/2014/main" id="{726B0BCA-6A4C-CA2F-AE68-8610E7B89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291" y="322422"/>
            <a:ext cx="2568146" cy="2773856"/>
          </a:xfrm>
          <a:prstGeom prst="rect">
            <a:avLst/>
          </a:prstGeom>
        </p:spPr>
      </p:pic>
      <p:pic>
        <p:nvPicPr>
          <p:cNvPr id="6" name="Imagen 5" descr="Espacio – El refugio – Bombas Gens. Centre d'Arts Digitals">
            <a:extLst>
              <a:ext uri="{FF2B5EF4-FFF2-40B4-BE49-F238E27FC236}">
                <a16:creationId xmlns:a16="http://schemas.microsoft.com/office/drawing/2014/main" id="{DCF4DF09-16C1-16D6-B0E3-DAD976BB0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698" y="3227830"/>
            <a:ext cx="3433117" cy="27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Ramón Esteve, premio Land Rover Born por Bombas Nada - El Periódico de  Ontinyent - Noticias en Ontinyent">
            <a:extLst>
              <a:ext uri="{FF2B5EF4-FFF2-40B4-BE49-F238E27FC236}">
                <a16:creationId xmlns:a16="http://schemas.microsoft.com/office/drawing/2014/main" id="{9B80F6DC-D572-20B7-F675-304A20EB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26" y="1970989"/>
            <a:ext cx="3858590" cy="2904976"/>
          </a:xfrm>
          <a:prstGeom prst="rect">
            <a:avLst/>
          </a:prstGeom>
        </p:spPr>
      </p:pic>
      <p:pic>
        <p:nvPicPr>
          <p:cNvPr id="2" name="Imagen 1" descr="Bombas Gens Centre d'Arts Digitals| Museo Valencia">
            <a:extLst>
              <a:ext uri="{FF2B5EF4-FFF2-40B4-BE49-F238E27FC236}">
                <a16:creationId xmlns:a16="http://schemas.microsoft.com/office/drawing/2014/main" id="{980341E9-1CB4-EB74-3A43-50DDB850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48" y="802246"/>
            <a:ext cx="3041373" cy="1708550"/>
          </a:xfrm>
          <a:prstGeom prst="rect">
            <a:avLst/>
          </a:prstGeom>
        </p:spPr>
      </p:pic>
      <p:pic>
        <p:nvPicPr>
          <p:cNvPr id="3" name="Imagen 2" descr="Bombas Gens Centre d'Arts Digitals| Museo Valencia">
            <a:extLst>
              <a:ext uri="{FF2B5EF4-FFF2-40B4-BE49-F238E27FC236}">
                <a16:creationId xmlns:a16="http://schemas.microsoft.com/office/drawing/2014/main" id="{B1571F25-E031-372B-569E-C1DD83DEF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57" y="4236692"/>
            <a:ext cx="2886765" cy="1697658"/>
          </a:xfrm>
          <a:prstGeom prst="rect">
            <a:avLst/>
          </a:prstGeom>
        </p:spPr>
      </p:pic>
      <p:pic>
        <p:nvPicPr>
          <p:cNvPr id="4" name="Imagen 3" descr="Bombas Gens Centre d'Arts Digitals| Museo Valencia">
            <a:extLst>
              <a:ext uri="{FF2B5EF4-FFF2-40B4-BE49-F238E27FC236}">
                <a16:creationId xmlns:a16="http://schemas.microsoft.com/office/drawing/2014/main" id="{5BEFA992-CB75-B6E0-3C2A-B0C7C7677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791" y="4235947"/>
            <a:ext cx="2743199" cy="1831670"/>
          </a:xfrm>
          <a:prstGeom prst="rect">
            <a:avLst/>
          </a:prstGeom>
        </p:spPr>
      </p:pic>
      <p:pic>
        <p:nvPicPr>
          <p:cNvPr id="5" name="Imagen 4" descr="Bombas Gens Centre d'Arts Digitals celebra el Día Internacional de los  Museos con 2x1 en entradas para 'Dalí Cibernético' - Valencia Capital Radio">
            <a:extLst>
              <a:ext uri="{FF2B5EF4-FFF2-40B4-BE49-F238E27FC236}">
                <a16:creationId xmlns:a16="http://schemas.microsoft.com/office/drawing/2014/main" id="{6CB20826-3186-51DA-E7EC-1FFB0187B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791" y="801075"/>
            <a:ext cx="2743199" cy="18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ombas Gens, restauración de un edificio industrial Art Déco por Ramón  Esteve Estudio | METALOCUS">
            <a:extLst>
              <a:ext uri="{FF2B5EF4-FFF2-40B4-BE49-F238E27FC236}">
                <a16:creationId xmlns:a16="http://schemas.microsoft.com/office/drawing/2014/main" id="{C7B60C10-D346-2691-E581-BE9CF23EA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220" y="4031423"/>
            <a:ext cx="3768751" cy="2550833"/>
          </a:xfrm>
          <a:prstGeom prst="rect">
            <a:avLst/>
          </a:prstGeom>
        </p:spPr>
      </p:pic>
      <p:pic>
        <p:nvPicPr>
          <p:cNvPr id="2" name="Imagen 1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515DBE99-A1F8-F014-F321-01B3E37E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43" y="509588"/>
            <a:ext cx="7134088" cy="50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Bombas Gens, restauración de un edificio industrial Art Déco por Ramón  Esteve Estudio | METALOCUS">
            <a:extLst>
              <a:ext uri="{FF2B5EF4-FFF2-40B4-BE49-F238E27FC236}">
                <a16:creationId xmlns:a16="http://schemas.microsoft.com/office/drawing/2014/main" id="{6DCB54A6-FBE0-098F-EE8D-D78238FD0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454" y="362688"/>
            <a:ext cx="3319849" cy="2219650"/>
          </a:xfrm>
          <a:prstGeom prst="rect">
            <a:avLst/>
          </a:prstGeom>
        </p:spPr>
      </p:pic>
      <p:pic>
        <p:nvPicPr>
          <p:cNvPr id="8" name="Imagen 7" descr="Bombas Gens – Ramon Esteve Estudio">
            <a:extLst>
              <a:ext uri="{FF2B5EF4-FFF2-40B4-BE49-F238E27FC236}">
                <a16:creationId xmlns:a16="http://schemas.microsoft.com/office/drawing/2014/main" id="{27B161A2-CDC5-E8D2-E111-831E099D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472" y="2113005"/>
            <a:ext cx="2763109" cy="4248664"/>
          </a:xfrm>
          <a:prstGeom prst="rect">
            <a:avLst/>
          </a:prstGeom>
        </p:spPr>
      </p:pic>
      <p:pic>
        <p:nvPicPr>
          <p:cNvPr id="9" name="Imagen 8" descr="Bombas Gens – Ramon Esteve Estudio">
            <a:extLst>
              <a:ext uri="{FF2B5EF4-FFF2-40B4-BE49-F238E27FC236}">
                <a16:creationId xmlns:a16="http://schemas.microsoft.com/office/drawing/2014/main" id="{D4AC11FA-393F-0C6B-5845-3CB7BC733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427" y="3821069"/>
            <a:ext cx="4483443" cy="2541887"/>
          </a:xfrm>
          <a:prstGeom prst="rect">
            <a:avLst/>
          </a:prstGeom>
        </p:spPr>
      </p:pic>
      <p:pic>
        <p:nvPicPr>
          <p:cNvPr id="3" name="Imagen 2" descr="Rehabilitación de Bombas Gens, por Eduardo de Miguel y Ramón Esteve  Arquitectos | Arquitectura">
            <a:extLst>
              <a:ext uri="{FF2B5EF4-FFF2-40B4-BE49-F238E27FC236}">
                <a16:creationId xmlns:a16="http://schemas.microsoft.com/office/drawing/2014/main" id="{F6EEC62C-7298-9659-8E84-4E8F50AEAF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346" r="639" b="5769"/>
          <a:stretch/>
        </p:blipFill>
        <p:spPr>
          <a:xfrm>
            <a:off x="912310" y="933644"/>
            <a:ext cx="4514365" cy="23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amón Esteve rehabilita el nuevo Bombas Gens Centre d'Art de Valencia">
            <a:extLst>
              <a:ext uri="{FF2B5EF4-FFF2-40B4-BE49-F238E27FC236}">
                <a16:creationId xmlns:a16="http://schemas.microsoft.com/office/drawing/2014/main" id="{845B8CCA-4C05-CB81-88D1-026B12FD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747" y="728650"/>
            <a:ext cx="3251200" cy="1977224"/>
          </a:xfrm>
          <a:prstGeom prst="rect">
            <a:avLst/>
          </a:prstGeom>
        </p:spPr>
      </p:pic>
      <p:pic>
        <p:nvPicPr>
          <p:cNvPr id="2" name="Imagen 1" descr="Bombas Gens, el gran Centro de Arte en Valencia | Guía Repsol | Guía Repsol">
            <a:extLst>
              <a:ext uri="{FF2B5EF4-FFF2-40B4-BE49-F238E27FC236}">
                <a16:creationId xmlns:a16="http://schemas.microsoft.com/office/drawing/2014/main" id="{64C3EB1F-7934-9F31-66FB-931C3232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002001"/>
            <a:ext cx="3350590" cy="2214607"/>
          </a:xfrm>
          <a:prstGeom prst="rect">
            <a:avLst/>
          </a:prstGeom>
        </p:spPr>
      </p:pic>
      <p:pic>
        <p:nvPicPr>
          <p:cNvPr id="3" name="Imagen 2" descr="Bombas Gens transforma un patio trasero fabril en un jardín modernista -  Valencia City">
            <a:extLst>
              <a:ext uri="{FF2B5EF4-FFF2-40B4-BE49-F238E27FC236}">
                <a16:creationId xmlns:a16="http://schemas.microsoft.com/office/drawing/2014/main" id="{96C5D098-A5A1-936B-57DD-F7EEA283F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009" y="3432102"/>
            <a:ext cx="4145721" cy="27215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52DABD-91F5-D1F3-E400-C449365C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62" t="-70" r="24719" b="60"/>
          <a:stretch/>
        </p:blipFill>
        <p:spPr>
          <a:xfrm>
            <a:off x="949739" y="737660"/>
            <a:ext cx="3958759" cy="49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6CED1E-D983-E8FF-784B-1980F98FC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560133"/>
            <a:ext cx="4797285" cy="31977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866627-402B-A337-73C3-1A2A32701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52" y="2790916"/>
            <a:ext cx="4786241" cy="31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02205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43">
      <a:dk1>
        <a:srgbClr val="000000"/>
      </a:dk1>
      <a:lt1>
        <a:srgbClr val="FFFFFF"/>
      </a:lt1>
      <a:dk2>
        <a:srgbClr val="EFEBEB"/>
      </a:dk2>
      <a:lt2>
        <a:srgbClr val="E8E8E8"/>
      </a:lt2>
      <a:accent1>
        <a:srgbClr val="001D2E"/>
      </a:accent1>
      <a:accent2>
        <a:srgbClr val="145766"/>
      </a:accent2>
      <a:accent3>
        <a:srgbClr val="B99B9F"/>
      </a:accent3>
      <a:accent4>
        <a:srgbClr val="A47930"/>
      </a:accent4>
      <a:accent5>
        <a:srgbClr val="0C577C"/>
      </a:accent5>
      <a:accent6>
        <a:srgbClr val="CC836D"/>
      </a:accent6>
      <a:hlink>
        <a:srgbClr val="467886"/>
      </a:hlink>
      <a:folHlink>
        <a:srgbClr val="96607D"/>
      </a:folHlink>
    </a:clrScheme>
    <a:fontScheme name="Custom 98">
      <a:majorFont>
        <a:latin typeface="Walbaum Display Light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gle lines design_Win32_SL_V15" id="{7EDC6EF7-8AD3-4A22-B09A-9C2D96F216F8}" vid="{B0E828C9-6219-42BF-B63C-156B68E5CCE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846AD4-435D-4592-8088-FE2831A30D1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283731-47E9-4F14-86D1-57C1EA2672A1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4D4B218-C04B-41F5-949D-06E9DAE96B0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Panorámica</PresentationFormat>
  <Slides>12</Slides>
  <Notes>12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AngleLinesVTI</vt:lpstr>
      <vt:lpstr>Ramón esteve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  <vt:lpstr>BIBLIOGRAFÍA: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2024-10-21T09:49:30Z</dcterms:created>
  <dcterms:modified xsi:type="dcterms:W3CDTF">2024-10-29T13:16:32Z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